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645275" cy="97774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79725" cy="4889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763963" y="0"/>
            <a:ext cx="2879725" cy="48895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35C8B31-0D5A-4587-B398-02AC9D36EE00}" type="datetimeFigureOut">
              <a:rPr lang="fr-FR"/>
              <a:pPr>
                <a:defRPr/>
              </a:pPr>
              <a:t>23/12/2015</a:t>
            </a:fld>
            <a:endParaRPr lang="fr-FR"/>
          </a:p>
        </p:txBody>
      </p:sp>
      <p:sp>
        <p:nvSpPr>
          <p:cNvPr id="4" name="Espace réservé de l'image des diapositives 3"/>
          <p:cNvSpPr>
            <a:spLocks noGrp="1" noRot="1" noChangeAspect="1"/>
          </p:cNvSpPr>
          <p:nvPr>
            <p:ph type="sldImg" idx="2"/>
          </p:nvPr>
        </p:nvSpPr>
        <p:spPr>
          <a:xfrm>
            <a:off x="877888" y="733425"/>
            <a:ext cx="4889500" cy="36671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5163" y="4645025"/>
            <a:ext cx="5314950" cy="439896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286875"/>
            <a:ext cx="2879725" cy="4889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763963" y="9286875"/>
            <a:ext cx="2879725" cy="48895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3CB35D3-E6C4-43D6-82FD-CDB04FF458B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01E16B8-762B-4C0F-A856-C60846A449B4}" type="datetimeFigureOut">
              <a:rPr lang="fr-FR"/>
              <a:pPr>
                <a:defRPr/>
              </a:pPr>
              <a:t>23/12/2015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C670A20-6837-4BBC-8481-D3CF46DC8657}"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7192FF4-58C2-45F8-A11C-96B0713FD453}" type="datetimeFigureOut">
              <a:rPr lang="fr-FR"/>
              <a:pPr>
                <a:defRPr/>
              </a:pPr>
              <a:t>23/12/2015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71F91C7-D999-4C50-AFA5-4A6DA4ED188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99179D8-79BD-40D6-8E4C-9E6BF99D2AB1}" type="datetimeFigureOut">
              <a:rPr lang="fr-FR"/>
              <a:pPr>
                <a:defRPr/>
              </a:pPr>
              <a:t>23/12/2015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95BE339-E50B-4C90-8704-902A05A742C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7AC9780-DF4D-4B0F-A45B-72825035C405}" type="datetimeFigureOut">
              <a:rPr lang="fr-FR"/>
              <a:pPr>
                <a:defRPr/>
              </a:pPr>
              <a:t>23/12/2015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73F326F-494C-4E45-A3F0-8DDCF7BCA9A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BB1533F-CC59-472F-972B-AE93A42F46AD}" type="datetimeFigureOut">
              <a:rPr lang="fr-FR"/>
              <a:pPr>
                <a:defRPr/>
              </a:pPr>
              <a:t>23/12/2015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C21B757-C734-44A8-9BD7-2D916D05A4A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F4A56A02-2F9C-43F0-BC50-C4A9E5BBA959}" type="datetimeFigureOut">
              <a:rPr lang="fr-FR"/>
              <a:pPr>
                <a:defRPr/>
              </a:pPr>
              <a:t>23/12/2015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2D18E5D-FEC8-421D-9872-EF98AFF811A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F1B52501-E01F-40FD-9093-264229C36322}" type="datetimeFigureOut">
              <a:rPr lang="fr-FR"/>
              <a:pPr>
                <a:defRPr/>
              </a:pPr>
              <a:t>23/12/2015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0691256-65A0-459C-87E2-FB32A662A72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EBE0FA5-2E2C-482B-90F3-F31B01D5738A}" type="datetimeFigureOut">
              <a:rPr lang="fr-FR"/>
              <a:pPr>
                <a:defRPr/>
              </a:pPr>
              <a:t>23/12/2015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F7ED98B-A810-4622-A7F6-CB9B7B0D1E1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7BB64D7-8FE2-4753-AA0A-1BA446AD383E}" type="datetimeFigureOut">
              <a:rPr lang="fr-FR"/>
              <a:pPr>
                <a:defRPr/>
              </a:pPr>
              <a:t>23/12/2015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647BD54-815D-4DD3-AD9B-BDF1ED8ED9B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8BA2893-C334-4EC7-90A7-AFD551E9A851}" type="datetimeFigureOut">
              <a:rPr lang="fr-FR"/>
              <a:pPr>
                <a:defRPr/>
              </a:pPr>
              <a:t>23/12/2015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FE9FBC2-9BF8-433E-BAA7-6C56CEAD198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75BD3D2-1647-4BEB-A787-8A1C0EE7B723}" type="datetimeFigureOut">
              <a:rPr lang="fr-FR"/>
              <a:pPr>
                <a:defRPr/>
              </a:pPr>
              <a:t>23/12/2015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DD770E7-037F-4CCB-A66D-51551162EBC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44CA89E-62DB-45EF-921C-E3356A50C779}" type="datetimeFigureOut">
              <a:rPr lang="fr-FR"/>
              <a:pPr>
                <a:defRPr/>
              </a:pPr>
              <a:t>23/12/2015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8E66CE-81BD-4E38-AF55-89F4DFFB9C8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fondmarseill.jpg"/>
          <p:cNvPicPr>
            <a:picLocks noChangeAspect="1"/>
          </p:cNvPicPr>
          <p:nvPr/>
        </p:nvPicPr>
        <p:blipFill>
          <a:blip r:embed="rId2" cstate="print"/>
          <a:stretch>
            <a:fillRect/>
          </a:stretch>
        </p:blipFill>
        <p:spPr>
          <a:xfrm>
            <a:off x="-254" y="108675"/>
            <a:ext cx="9145708" cy="6749578"/>
          </a:xfrm>
          <a:prstGeom prst="rect">
            <a:avLst/>
          </a:prstGeom>
          <a:ln>
            <a:noFill/>
          </a:ln>
          <a:effectLst>
            <a:softEdge rad="112500"/>
          </a:effectLst>
        </p:spPr>
      </p:pic>
      <p:sp>
        <p:nvSpPr>
          <p:cNvPr id="6" name="Rectangle 5"/>
          <p:cNvSpPr/>
          <p:nvPr/>
        </p:nvSpPr>
        <p:spPr>
          <a:xfrm>
            <a:off x="540065" y="161758"/>
            <a:ext cx="7921443" cy="1394969"/>
          </a:xfrm>
          <a:prstGeom prst="rect">
            <a:avLst/>
          </a:prstGeom>
          <a:noFill/>
        </p:spPr>
        <p:txBody>
          <a:bodyPr>
            <a:prstTxWarp prst="textTriangleInverted">
              <a:avLst>
                <a:gd name="adj" fmla="val 63912"/>
              </a:avLst>
            </a:prstTxWarp>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fontAlgn="auto">
              <a:spcBef>
                <a:spcPts val="0"/>
              </a:spcBef>
              <a:spcAft>
                <a:spcPts val="0"/>
              </a:spcAft>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Passage de niveau marseillais </a:t>
            </a:r>
          </a:p>
        </p:txBody>
      </p:sp>
      <p:sp>
        <p:nvSpPr>
          <p:cNvPr id="8" name="Ellipse 7"/>
          <p:cNvSpPr>
            <a:spLocks noChangeArrowheads="1"/>
          </p:cNvSpPr>
          <p:nvPr/>
        </p:nvSpPr>
        <p:spPr bwMode="auto">
          <a:xfrm>
            <a:off x="1762125" y="2204864"/>
            <a:ext cx="5257800" cy="1152525"/>
          </a:xfrm>
          <a:prstGeom prst="ellipse">
            <a:avLst/>
          </a:prstGeom>
          <a:solidFill>
            <a:srgbClr val="00B0F0">
              <a:alpha val="55000"/>
            </a:srgbClr>
          </a:solidFill>
          <a:ln w="25400" algn="ctr">
            <a:solidFill>
              <a:srgbClr val="385D8A"/>
            </a:solidFill>
            <a:round/>
            <a:headEnd/>
            <a:tailEnd/>
          </a:ln>
        </p:spPr>
        <p:txBody>
          <a:bodyPr lIns="0" tIns="0" rIns="0" bIns="0" anchor="ctr"/>
          <a:lstStyle/>
          <a:p>
            <a:pPr algn="ctr"/>
            <a:r>
              <a:rPr lang="fr-FR" sz="2400">
                <a:solidFill>
                  <a:srgbClr val="FF0000"/>
                </a:solidFill>
                <a:latin typeface="Cooper Black" pitchFamily="18" charset="0"/>
              </a:rPr>
              <a:t>6 jours logés nourris/</a:t>
            </a:r>
          </a:p>
          <a:p>
            <a:pPr algn="ctr"/>
            <a:r>
              <a:rPr lang="fr-FR" sz="2400">
                <a:solidFill>
                  <a:srgbClr val="FF0000"/>
                </a:solidFill>
                <a:latin typeface="Cooper Black" pitchFamily="18" charset="0"/>
              </a:rPr>
              <a:t>11 plongées  techniques</a:t>
            </a:r>
          </a:p>
        </p:txBody>
      </p:sp>
      <p:grpSp>
        <p:nvGrpSpPr>
          <p:cNvPr id="14342" name="Groupe 14"/>
          <p:cNvGrpSpPr>
            <a:grpSpLocks/>
          </p:cNvGrpSpPr>
          <p:nvPr/>
        </p:nvGrpSpPr>
        <p:grpSpPr bwMode="auto">
          <a:xfrm rot="1440000">
            <a:off x="7437438" y="487363"/>
            <a:ext cx="1617662" cy="2376487"/>
            <a:chOff x="7274152" y="692696"/>
            <a:chExt cx="1618327" cy="2376264"/>
          </a:xfrm>
        </p:grpSpPr>
        <p:pic>
          <p:nvPicPr>
            <p:cNvPr id="1435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74153" y="692696"/>
              <a:ext cx="1546319" cy="2376264"/>
            </a:xfrm>
            <a:prstGeom prst="rect">
              <a:avLst/>
            </a:prstGeom>
            <a:noFill/>
            <a:ln w="9525">
              <a:noFill/>
              <a:miter lim="800000"/>
              <a:headEnd/>
              <a:tailEnd/>
            </a:ln>
          </p:spPr>
        </p:pic>
        <p:sp>
          <p:nvSpPr>
            <p:cNvPr id="11" name="Ellipse 10"/>
            <p:cNvSpPr/>
            <p:nvPr/>
          </p:nvSpPr>
          <p:spPr>
            <a:xfrm>
              <a:off x="7274152" y="1340335"/>
              <a:ext cx="1618327" cy="10809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2200" dirty="0">
                  <a:solidFill>
                    <a:schemeClr val="bg1"/>
                  </a:solidFill>
                  <a:latin typeface="Cooper Black" pitchFamily="18" charset="0"/>
                </a:rPr>
                <a:t>Passage niveaux 2 et 3</a:t>
              </a:r>
            </a:p>
          </p:txBody>
        </p:sp>
      </p:grpSp>
      <p:grpSp>
        <p:nvGrpSpPr>
          <p:cNvPr id="14343" name="Groupe 15"/>
          <p:cNvGrpSpPr>
            <a:grpSpLocks/>
          </p:cNvGrpSpPr>
          <p:nvPr/>
        </p:nvGrpSpPr>
        <p:grpSpPr bwMode="auto">
          <a:xfrm>
            <a:off x="1187624" y="2636912"/>
            <a:ext cx="6267810" cy="3340100"/>
            <a:chOff x="1283970" y="3414807"/>
            <a:chExt cx="6266560" cy="3342343"/>
          </a:xfrm>
        </p:grpSpPr>
        <p:pic>
          <p:nvPicPr>
            <p:cNvPr id="14353"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83970" y="3414807"/>
              <a:ext cx="6266560" cy="3342343"/>
            </a:xfrm>
            <a:prstGeom prst="rect">
              <a:avLst/>
            </a:prstGeom>
            <a:noFill/>
            <a:ln w="9525">
              <a:noFill/>
              <a:miter lim="800000"/>
              <a:headEnd/>
              <a:tailEnd/>
            </a:ln>
          </p:spPr>
        </p:pic>
        <p:sp>
          <p:nvSpPr>
            <p:cNvPr id="7" name="Ellipse 6"/>
            <p:cNvSpPr/>
            <p:nvPr/>
          </p:nvSpPr>
          <p:spPr>
            <a:xfrm>
              <a:off x="2542586" y="4671934"/>
              <a:ext cx="3671676" cy="10043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2800" dirty="0">
                  <a:solidFill>
                    <a:srgbClr val="E20000"/>
                  </a:solidFill>
                  <a:latin typeface="Cooper Black" pitchFamily="18" charset="0"/>
                </a:rPr>
                <a:t>Du  </a:t>
              </a:r>
              <a:r>
                <a:rPr lang="fr-FR" sz="2800" dirty="0" smtClean="0">
                  <a:solidFill>
                    <a:srgbClr val="E20000"/>
                  </a:solidFill>
                  <a:latin typeface="Cooper Black" pitchFamily="18" charset="0"/>
                </a:rPr>
                <a:t>17 au 22 avril 2016</a:t>
              </a:r>
              <a:endParaRPr lang="fr-FR" sz="2800" dirty="0">
                <a:solidFill>
                  <a:srgbClr val="E20000"/>
                </a:solidFill>
                <a:latin typeface="Cooper Black" pitchFamily="18" charset="0"/>
              </a:endParaRPr>
            </a:p>
          </p:txBody>
        </p:sp>
      </p:grpSp>
      <p:pic>
        <p:nvPicPr>
          <p:cNvPr id="1434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20688" y="-60197"/>
            <a:ext cx="5329108" cy="3993253"/>
          </a:xfrm>
          <a:prstGeom prst="rect">
            <a:avLst/>
          </a:prstGeom>
          <a:noFill/>
          <a:ln w="9525">
            <a:noFill/>
            <a:miter lim="800000"/>
            <a:headEnd/>
            <a:tailEnd/>
          </a:ln>
        </p:spPr>
      </p:pic>
      <p:sp>
        <p:nvSpPr>
          <p:cNvPr id="18" name="Double flèche horizontale 17"/>
          <p:cNvSpPr/>
          <p:nvPr/>
        </p:nvSpPr>
        <p:spPr>
          <a:xfrm>
            <a:off x="1043608" y="5229200"/>
            <a:ext cx="6840538" cy="1295400"/>
          </a:xfrm>
          <a:prstGeom prst="leftRightArrow">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dirty="0">
              <a:solidFill>
                <a:srgbClr val="FFFFFF"/>
              </a:solidFill>
              <a:latin typeface="Cooper Black" pitchFamily="18" charset="0"/>
            </a:endParaRPr>
          </a:p>
          <a:p>
            <a:pPr algn="ctr"/>
            <a:r>
              <a:rPr lang="fr-FR" dirty="0">
                <a:solidFill>
                  <a:srgbClr val="FFFFFF"/>
                </a:solidFill>
                <a:latin typeface="Cooper Black" pitchFamily="18" charset="0"/>
              </a:rPr>
              <a:t>Possibilité de travailler l’autonomie</a:t>
            </a:r>
          </a:p>
          <a:p>
            <a:pPr algn="ctr"/>
            <a:r>
              <a:rPr lang="fr-FR" dirty="0" smtClean="0">
                <a:solidFill>
                  <a:srgbClr val="FFFFFF"/>
                </a:solidFill>
                <a:latin typeface="Cooper Black" pitchFamily="18" charset="0"/>
              </a:rPr>
              <a:t>sans encadrement</a:t>
            </a:r>
            <a:endParaRPr lang="fr-FR" dirty="0">
              <a:solidFill>
                <a:srgbClr val="FFFFFF"/>
              </a:solidFill>
              <a:latin typeface="Cooper Black" pitchFamily="18" charset="0"/>
            </a:endParaRPr>
          </a:p>
          <a:p>
            <a:pPr algn="ctr"/>
            <a:endParaRPr lang="fr-FR" sz="2000" dirty="0">
              <a:solidFill>
                <a:srgbClr val="FFFFFF"/>
              </a:solidFill>
              <a:latin typeface="Cooper Black" pitchFamily="18" charset="0"/>
            </a:endParaRPr>
          </a:p>
        </p:txBody>
      </p:sp>
      <p:pic>
        <p:nvPicPr>
          <p:cNvPr id="1434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85113" y="5661025"/>
            <a:ext cx="1090612" cy="941388"/>
          </a:xfrm>
          <a:prstGeom prst="rect">
            <a:avLst/>
          </a:prstGeom>
          <a:noFill/>
          <a:ln w="9525">
            <a:noFill/>
            <a:miter lim="800000"/>
            <a:headEnd/>
            <a:tailEnd/>
          </a:ln>
        </p:spPr>
      </p:pic>
      <p:grpSp>
        <p:nvGrpSpPr>
          <p:cNvPr id="14347" name="Groupe 22"/>
          <p:cNvGrpSpPr>
            <a:grpSpLocks/>
          </p:cNvGrpSpPr>
          <p:nvPr/>
        </p:nvGrpSpPr>
        <p:grpSpPr bwMode="auto">
          <a:xfrm rot="-660000">
            <a:off x="179388" y="3141663"/>
            <a:ext cx="1620837" cy="2097087"/>
            <a:chOff x="179512" y="3140968"/>
            <a:chExt cx="1620688" cy="2097361"/>
          </a:xfrm>
        </p:grpSpPr>
        <p:pic>
          <p:nvPicPr>
            <p:cNvPr id="1435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512" y="3140968"/>
              <a:ext cx="1620688" cy="2097361"/>
            </a:xfrm>
            <a:prstGeom prst="rect">
              <a:avLst/>
            </a:prstGeom>
            <a:noFill/>
            <a:ln w="9525">
              <a:noFill/>
              <a:miter lim="800000"/>
              <a:headEnd/>
              <a:tailEnd/>
            </a:ln>
          </p:spPr>
        </p:pic>
        <p:sp>
          <p:nvSpPr>
            <p:cNvPr id="20" name="Rectangle à coins arrondis 19"/>
            <p:cNvSpPr/>
            <p:nvPr/>
          </p:nvSpPr>
          <p:spPr>
            <a:xfrm>
              <a:off x="249649" y="3638289"/>
              <a:ext cx="1512749" cy="11526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2000" dirty="0">
                  <a:solidFill>
                    <a:srgbClr val="FF0000"/>
                  </a:solidFill>
                  <a:latin typeface="Cooper Black" pitchFamily="18" charset="0"/>
                </a:rPr>
                <a:t>Chez Atoll plongée</a:t>
              </a:r>
            </a:p>
            <a:p>
              <a:pPr algn="ctr" fontAlgn="auto">
                <a:spcBef>
                  <a:spcPts val="0"/>
                </a:spcBef>
                <a:spcAft>
                  <a:spcPts val="0"/>
                </a:spcAft>
                <a:defRPr/>
              </a:pPr>
              <a:endParaRPr lang="fr-FR" sz="2000" dirty="0">
                <a:solidFill>
                  <a:schemeClr val="tx1"/>
                </a:solidFill>
                <a:latin typeface="Cooper Black" pitchFamily="18" charset="0"/>
              </a:endParaRPr>
            </a:p>
            <a:p>
              <a:pPr algn="ctr" fontAlgn="auto">
                <a:spcBef>
                  <a:spcPts val="0"/>
                </a:spcBef>
                <a:spcAft>
                  <a:spcPts val="0"/>
                </a:spcAft>
                <a:defRPr/>
              </a:pPr>
              <a:r>
                <a:rPr lang="fr-FR" sz="2000" dirty="0">
                  <a:solidFill>
                    <a:schemeClr val="tx1"/>
                  </a:solidFill>
                  <a:latin typeface="Cooper Black" pitchFamily="18" charset="0"/>
                </a:rPr>
                <a:t> </a:t>
              </a:r>
            </a:p>
            <a:p>
              <a:pPr algn="ctr" fontAlgn="auto">
                <a:spcBef>
                  <a:spcPts val="0"/>
                </a:spcBef>
                <a:spcAft>
                  <a:spcPts val="0"/>
                </a:spcAft>
                <a:defRPr/>
              </a:pPr>
              <a:r>
                <a:rPr lang="fr-FR" sz="2000" dirty="0">
                  <a:solidFill>
                    <a:schemeClr val="tx1"/>
                  </a:solidFill>
                  <a:latin typeface="Cooper Black" pitchFamily="18" charset="0"/>
                </a:rPr>
                <a:t>Pointe rouge</a:t>
              </a:r>
            </a:p>
          </p:txBody>
        </p:sp>
      </p:grpSp>
      <p:grpSp>
        <p:nvGrpSpPr>
          <p:cNvPr id="14348" name="Groupe 25"/>
          <p:cNvGrpSpPr>
            <a:grpSpLocks/>
          </p:cNvGrpSpPr>
          <p:nvPr/>
        </p:nvGrpSpPr>
        <p:grpSpPr bwMode="auto">
          <a:xfrm rot="420000">
            <a:off x="7017345" y="3005414"/>
            <a:ext cx="1729547" cy="2413397"/>
            <a:chOff x="2548604" y="3488695"/>
            <a:chExt cx="1728192" cy="2412947"/>
          </a:xfrm>
        </p:grpSpPr>
        <p:pic>
          <p:nvPicPr>
            <p:cNvPr id="14349" name="Picture 2"/>
            <p:cNvPicPr>
              <a:picLocks noChangeAspect="1" noChangeArrowheads="1"/>
            </p:cNvPicPr>
            <p:nvPr/>
          </p:nvPicPr>
          <p:blipFill>
            <a:blip r:embed="rId8" cstate="print">
              <a:clrChange>
                <a:clrFrom>
                  <a:srgbClr val="FFFFFF"/>
                </a:clrFrom>
                <a:clrTo>
                  <a:srgbClr val="FFFFFF">
                    <a:alpha val="0"/>
                  </a:srgbClr>
                </a:clrTo>
              </a:clrChange>
            </a:blip>
            <a:srcRect l="24484" t="4642" r="25430" b="2121"/>
            <a:stretch>
              <a:fillRect/>
            </a:stretch>
          </p:blipFill>
          <p:spPr bwMode="auto">
            <a:xfrm>
              <a:off x="2548604" y="3488695"/>
              <a:ext cx="1728192" cy="2412947"/>
            </a:xfrm>
            <a:prstGeom prst="rect">
              <a:avLst/>
            </a:prstGeom>
            <a:noFill/>
            <a:ln w="9525">
              <a:noFill/>
              <a:miter lim="800000"/>
              <a:headEnd/>
              <a:tailEnd/>
            </a:ln>
          </p:spPr>
        </p:pic>
        <p:sp>
          <p:nvSpPr>
            <p:cNvPr id="24" name="Rectangle à coins arrondis 23"/>
            <p:cNvSpPr/>
            <p:nvPr/>
          </p:nvSpPr>
          <p:spPr>
            <a:xfrm>
              <a:off x="2671300" y="3562198"/>
              <a:ext cx="1584671" cy="23046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rgbClr val="FF0000"/>
                  </a:solidFill>
                  <a:latin typeface="Cooper Black" pitchFamily="18" charset="0"/>
                </a:rPr>
                <a:t>INFOS</a:t>
              </a:r>
            </a:p>
            <a:p>
              <a:pPr algn="ctr" fontAlgn="auto">
                <a:spcBef>
                  <a:spcPts val="0"/>
                </a:spcBef>
                <a:spcAft>
                  <a:spcPts val="0"/>
                </a:spcAft>
                <a:defRPr/>
              </a:pPr>
              <a:r>
                <a:rPr lang="fr-FR" sz="2000" dirty="0" smtClean="0">
                  <a:solidFill>
                    <a:srgbClr val="FFFF00"/>
                  </a:solidFill>
                  <a:latin typeface="Cooper Black" pitchFamily="18" charset="0"/>
                </a:rPr>
                <a:t>auprès </a:t>
              </a:r>
              <a:r>
                <a:rPr lang="fr-FR" sz="2000" dirty="0">
                  <a:solidFill>
                    <a:srgbClr val="FFFF00"/>
                  </a:solidFill>
                  <a:latin typeface="Cooper Black" pitchFamily="18" charset="0"/>
                </a:rPr>
                <a:t>de </a:t>
              </a:r>
              <a:r>
                <a:rPr lang="fr-FR" sz="2000" dirty="0" smtClean="0">
                  <a:solidFill>
                    <a:srgbClr val="FFFF00"/>
                  </a:solidFill>
                  <a:latin typeface="Cooper Black" pitchFamily="18" charset="0"/>
                </a:rPr>
                <a:t>Charles</a:t>
              </a:r>
            </a:p>
            <a:p>
              <a:pPr algn="ctr" fontAlgn="auto">
                <a:spcBef>
                  <a:spcPts val="0"/>
                </a:spcBef>
                <a:spcAft>
                  <a:spcPts val="0"/>
                </a:spcAft>
                <a:defRPr/>
              </a:pPr>
              <a:endParaRPr lang="fr-FR" sz="2000" dirty="0" smtClean="0">
                <a:solidFill>
                  <a:srgbClr val="FFFF00"/>
                </a:solidFill>
                <a:latin typeface="Cooper Black" pitchFamily="18" charset="0"/>
              </a:endParaRPr>
            </a:p>
            <a:p>
              <a:pPr algn="ctr" fontAlgn="auto">
                <a:spcBef>
                  <a:spcPts val="0"/>
                </a:spcBef>
                <a:spcAft>
                  <a:spcPts val="0"/>
                </a:spcAft>
                <a:defRPr/>
              </a:pPr>
              <a:endParaRPr lang="fr-FR" sz="2000" dirty="0">
                <a:solidFill>
                  <a:srgbClr val="FFFF00"/>
                </a:solidFill>
                <a:latin typeface="Cooper Black" pitchFamily="18" charset="0"/>
              </a:endParaRPr>
            </a:p>
            <a:p>
              <a:pPr algn="ctr" fontAlgn="auto">
                <a:spcBef>
                  <a:spcPts val="0"/>
                </a:spcBef>
                <a:spcAft>
                  <a:spcPts val="0"/>
                </a:spcAft>
                <a:defRPr/>
              </a:pPr>
              <a:r>
                <a:rPr lang="fr-FR" sz="2000" dirty="0" smtClean="0">
                  <a:solidFill>
                    <a:srgbClr val="FFFF00"/>
                  </a:solidFill>
                  <a:latin typeface="Cooper Black" pitchFamily="18" charset="0"/>
                </a:rPr>
                <a:t>Au </a:t>
              </a:r>
              <a:r>
                <a:rPr lang="fr-FR" sz="2000" dirty="0">
                  <a:solidFill>
                    <a:srgbClr val="FFFF00"/>
                  </a:solidFill>
                  <a:latin typeface="Cooper Black" pitchFamily="18" charset="0"/>
                </a:rPr>
                <a:t>bord du </a:t>
              </a:r>
              <a:r>
                <a:rPr lang="fr-FR" sz="2000" dirty="0" smtClean="0">
                  <a:solidFill>
                    <a:srgbClr val="FFFF00"/>
                  </a:solidFill>
                  <a:latin typeface="Cooper Black" pitchFamily="18" charset="0"/>
                </a:rPr>
                <a:t>bassin</a:t>
              </a:r>
              <a:endParaRPr lang="fr-FR" sz="2000" dirty="0">
                <a:solidFill>
                  <a:srgbClr val="FFFF00"/>
                </a:solidFill>
                <a:latin typeface="Cooper Black" pitchFamily="18" charset="0"/>
              </a:endParaRPr>
            </a:p>
            <a:p>
              <a:pPr algn="ctr" fontAlgn="auto">
                <a:spcBef>
                  <a:spcPts val="0"/>
                </a:spcBef>
                <a:spcAft>
                  <a:spcPts val="0"/>
                </a:spcAft>
                <a:defRPr/>
              </a:pPr>
              <a:endParaRPr lang="fr-FR" sz="2000" dirty="0">
                <a:latin typeface="Cooper Black" pitchFamily="18" charset="0"/>
              </a:endParaRPr>
            </a:p>
          </p:txBody>
        </p:sp>
      </p:grpSp>
      <p:sp>
        <p:nvSpPr>
          <p:cNvPr id="21" name="Ellipse 20"/>
          <p:cNvSpPr/>
          <p:nvPr/>
        </p:nvSpPr>
        <p:spPr bwMode="auto">
          <a:xfrm rot="20562258">
            <a:off x="-330106" y="1328942"/>
            <a:ext cx="3168352" cy="100369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sz="2400" b="1" dirty="0" smtClean="0">
                <a:solidFill>
                  <a:srgbClr val="FFFF00"/>
                </a:solidFill>
                <a:latin typeface="Arial Black" pitchFamily="34" charset="0"/>
              </a:rPr>
              <a:t>Stage de préparation niveau 4   </a:t>
            </a:r>
            <a:endParaRPr lang="fr-FR" sz="2400" b="1" dirty="0">
              <a:solidFill>
                <a:srgbClr val="FFFF00"/>
              </a:solidFill>
              <a:latin typeface="Arial Black" pitchFamily="34" charset="0"/>
            </a:endParaRPr>
          </a:p>
        </p:txBody>
      </p:sp>
      <p:pic>
        <p:nvPicPr>
          <p:cNvPr id="22" name="Picture 3" descr="FFESSM"/>
          <p:cNvPicPr>
            <a:picLocks noChangeAspect="1" noChangeArrowheads="1"/>
          </p:cNvPicPr>
          <p:nvPr/>
        </p:nvPicPr>
        <p:blipFill>
          <a:blip r:embed="rId9" cstate="print"/>
          <a:srcRect/>
          <a:stretch>
            <a:fillRect/>
          </a:stretch>
        </p:blipFill>
        <p:spPr bwMode="auto">
          <a:xfrm>
            <a:off x="179512" y="5907360"/>
            <a:ext cx="1076325" cy="76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ondmarseill.jpg"/>
          <p:cNvPicPr>
            <a:picLocks noChangeAspect="1"/>
          </p:cNvPicPr>
          <p:nvPr/>
        </p:nvPicPr>
        <p:blipFill>
          <a:blip r:embed="rId2" cstate="print">
            <a:grayscl/>
            <a:lum bright="24000"/>
          </a:blip>
          <a:stretch>
            <a:fillRect/>
          </a:stretch>
        </p:blipFill>
        <p:spPr>
          <a:xfrm>
            <a:off x="-254" y="-8567"/>
            <a:ext cx="9144000" cy="6749935"/>
          </a:xfrm>
          <a:prstGeom prst="rect">
            <a:avLst/>
          </a:prstGeom>
          <a:noFill/>
          <a:ln>
            <a:noFill/>
          </a:ln>
        </p:spPr>
      </p:pic>
      <p:sp>
        <p:nvSpPr>
          <p:cNvPr id="1030" name="WordArt 6"/>
          <p:cNvSpPr>
            <a:spLocks noChangeArrowheads="1" noChangeShapeType="1" noTextEdit="1"/>
          </p:cNvSpPr>
          <p:nvPr/>
        </p:nvSpPr>
        <p:spPr bwMode="auto">
          <a:xfrm>
            <a:off x="251520" y="0"/>
            <a:ext cx="8208912" cy="1263650"/>
          </a:xfrm>
          <a:prstGeom prst="rect">
            <a:avLst/>
          </a:prstGeom>
        </p:spPr>
        <p:txBody>
          <a:bodyPr wrap="none" fromWordArt="1">
            <a:prstTxWarp prst="textCurveUp">
              <a:avLst>
                <a:gd name="adj" fmla="val 40356"/>
              </a:avLst>
            </a:prstTxWarp>
          </a:bodyPr>
          <a:lstStyle/>
          <a:p>
            <a:pPr algn="ctr" rtl="0"/>
            <a:r>
              <a:rPr lang="fr-FR" sz="3600" kern="10" spc="0" dirty="0" smtClean="0">
                <a:ln w="12700">
                  <a:solidFill>
                    <a:srgbClr val="000000"/>
                  </a:solidFill>
                  <a:round/>
                  <a:headEnd/>
                  <a:tailEnd/>
                </a:ln>
                <a:solidFill>
                  <a:srgbClr val="C0C0C0"/>
                </a:solidFill>
                <a:effectLst>
                  <a:outerShdw dist="45791" dir="2021404" algn="ctr" rotWithShape="0">
                    <a:srgbClr val="808080"/>
                  </a:outerShdw>
                </a:effectLst>
                <a:latin typeface="Arial Black"/>
              </a:rPr>
              <a:t>Sortie technique dans la pure tradition </a:t>
            </a:r>
            <a:r>
              <a:rPr lang="fr-FR" sz="3600" kern="10" spc="0" dirty="0" err="1" smtClean="0">
                <a:ln w="12700">
                  <a:solidFill>
                    <a:srgbClr val="000000"/>
                  </a:solidFill>
                  <a:round/>
                  <a:headEnd/>
                  <a:tailEnd/>
                </a:ln>
                <a:solidFill>
                  <a:srgbClr val="C0C0C0"/>
                </a:solidFill>
                <a:effectLst>
                  <a:outerShdw dist="45791" dir="2021404" algn="ctr" rotWithShape="0">
                    <a:srgbClr val="808080"/>
                  </a:outerShdw>
                </a:effectLst>
                <a:latin typeface="Arial Black"/>
              </a:rPr>
              <a:t>calpienne</a:t>
            </a:r>
            <a:endParaRPr lang="fr-FR" sz="3600" kern="10" spc="0" dirty="0">
              <a:ln w="12700">
                <a:solidFill>
                  <a:srgbClr val="000000"/>
                </a:solidFill>
                <a:round/>
                <a:headEnd/>
                <a:tailEnd/>
              </a:ln>
              <a:solidFill>
                <a:srgbClr val="C0C0C0"/>
              </a:solidFill>
              <a:effectLst>
                <a:outerShdw dist="45791" dir="2021404" algn="ctr" rotWithShape="0">
                  <a:srgbClr val="808080"/>
                </a:outerShdw>
              </a:effectLst>
              <a:latin typeface="Arial Black"/>
            </a:endParaRPr>
          </a:p>
        </p:txBody>
      </p:sp>
      <p:sp>
        <p:nvSpPr>
          <p:cNvPr id="9" name="ZoneTexte 8"/>
          <p:cNvSpPr txBox="1"/>
          <p:nvPr/>
        </p:nvSpPr>
        <p:spPr>
          <a:xfrm>
            <a:off x="0" y="1196752"/>
            <a:ext cx="14077056" cy="6093976"/>
          </a:xfrm>
          <a:prstGeom prst="rect">
            <a:avLst/>
          </a:prstGeom>
          <a:noFill/>
        </p:spPr>
        <p:txBody>
          <a:bodyPr wrap="none" lIns="0" tIns="0" rIns="0" bIns="0" numCol="2" rtlCol="0">
            <a:normAutofit/>
          </a:bodyPr>
          <a:lstStyle/>
          <a:p>
            <a:r>
              <a:rPr lang="fr-FR" sz="1400" b="1" dirty="0" smtClean="0">
                <a:latin typeface="Comic Sans MS" pitchFamily="66" charset="0"/>
              </a:rPr>
              <a:t>La sortie est ouverte aussi aux autonomes (niveau 2 minimum) qui souhaitent partager avec les stagiaires cette sortie marseillaise, pour faire de l'exploration, sans la présence  pesante des moniteurs. C'est l'occasion en toute quiétude sans le stress de la préparation d'un niveau, de se perfectionner en découvrant la beauté des sites.</a:t>
            </a:r>
            <a:endParaRPr lang="fr-FR" sz="1400" dirty="0" smtClean="0">
              <a:latin typeface="Comic Sans MS" pitchFamily="66" charset="0"/>
            </a:endParaRPr>
          </a:p>
          <a:p>
            <a:r>
              <a:rPr lang="fr-FR" sz="1400" b="1" dirty="0" smtClean="0">
                <a:latin typeface="Comic Sans MS" pitchFamily="66" charset="0"/>
              </a:rPr>
              <a:t> </a:t>
            </a:r>
            <a:endParaRPr lang="fr-FR" sz="1400" dirty="0" smtClean="0">
              <a:latin typeface="Comic Sans MS" pitchFamily="66" charset="0"/>
            </a:endParaRPr>
          </a:p>
          <a:p>
            <a:r>
              <a:rPr lang="fr-FR" sz="1400" b="1" dirty="0" smtClean="0">
                <a:latin typeface="Comic Sans MS" pitchFamily="66" charset="0"/>
              </a:rPr>
              <a:t>Le lieu :  Pointe Rouge  (8 </a:t>
            </a:r>
            <a:r>
              <a:rPr lang="fr-FR" sz="1400" b="1" dirty="0" err="1" smtClean="0">
                <a:latin typeface="Comic Sans MS" pitchFamily="66" charset="0"/>
              </a:rPr>
              <a:t>ème</a:t>
            </a:r>
            <a:r>
              <a:rPr lang="fr-FR" sz="1400" b="1" dirty="0" smtClean="0">
                <a:latin typeface="Comic Sans MS" pitchFamily="66" charset="0"/>
              </a:rPr>
              <a:t> arrondissement de Marseille)</a:t>
            </a:r>
            <a:endParaRPr lang="fr-FR" sz="1400" dirty="0" smtClean="0">
              <a:latin typeface="Comic Sans MS" pitchFamily="66" charset="0"/>
            </a:endParaRPr>
          </a:p>
          <a:p>
            <a:r>
              <a:rPr lang="fr-FR" sz="1400" b="1" dirty="0" smtClean="0">
                <a:latin typeface="Comic Sans MS" pitchFamily="66" charset="0"/>
              </a:rPr>
              <a:t>Au sud de Marseille, à deux coups de palme des calanques et des iles poissonneuses, le lieu rêvé pour le travail, l'entraînement et (ou) la méditation.</a:t>
            </a:r>
            <a:endParaRPr lang="fr-FR" sz="1400" dirty="0" smtClean="0">
              <a:latin typeface="Comic Sans MS" pitchFamily="66" charset="0"/>
            </a:endParaRPr>
          </a:p>
          <a:p>
            <a:r>
              <a:rPr lang="fr-FR" sz="1400" b="1" dirty="0" smtClean="0">
                <a:latin typeface="Comic Sans MS" pitchFamily="66" charset="0"/>
              </a:rPr>
              <a:t>Les zodiacs rutilants d’Anne nous accueillent pour la tournée des iles, des bars (ou loups) et des remontées assistées.</a:t>
            </a:r>
            <a:endParaRPr lang="fr-FR" sz="1400" dirty="0" smtClean="0">
              <a:latin typeface="Comic Sans MS" pitchFamily="66" charset="0"/>
            </a:endParaRPr>
          </a:p>
          <a:p>
            <a:r>
              <a:rPr lang="fr-FR" sz="1400" b="1" dirty="0" smtClean="0">
                <a:latin typeface="Comic Sans MS" pitchFamily="66" charset="0"/>
              </a:rPr>
              <a:t> </a:t>
            </a:r>
            <a:endParaRPr lang="fr-FR" sz="1400" dirty="0" smtClean="0">
              <a:latin typeface="Comic Sans MS" pitchFamily="66" charset="0"/>
            </a:endParaRPr>
          </a:p>
          <a:p>
            <a:r>
              <a:rPr lang="fr-FR" sz="1400" b="1" dirty="0" smtClean="0">
                <a:latin typeface="Comic Sans MS" pitchFamily="66" charset="0"/>
              </a:rPr>
              <a:t>Hébergement : Nous serons logés à deux pas du port de Pointe Rouge et donc de l'embarcadère, dans le centre du 8 </a:t>
            </a:r>
            <a:r>
              <a:rPr lang="fr-FR" sz="1400" b="1" dirty="0" err="1" smtClean="0">
                <a:latin typeface="Comic Sans MS" pitchFamily="66" charset="0"/>
              </a:rPr>
              <a:t>ème</a:t>
            </a:r>
            <a:r>
              <a:rPr lang="fr-FR" sz="1400" b="1" dirty="0" smtClean="0">
                <a:latin typeface="Comic Sans MS" pitchFamily="66" charset="0"/>
              </a:rPr>
              <a:t>, à quelques pas du Prado, comme des coqs en pâtes au centre Atoll Plongée.</a:t>
            </a:r>
            <a:endParaRPr lang="fr-FR" sz="1400" dirty="0" smtClean="0">
              <a:latin typeface="Comic Sans MS" pitchFamily="66" charset="0"/>
            </a:endParaRPr>
          </a:p>
          <a:p>
            <a:r>
              <a:rPr lang="fr-FR" sz="1400" b="1" dirty="0" smtClean="0">
                <a:latin typeface="Comic Sans MS" pitchFamily="66" charset="0"/>
              </a:rPr>
              <a:t> </a:t>
            </a:r>
            <a:endParaRPr lang="fr-FR" sz="1400" dirty="0" smtClean="0">
              <a:latin typeface="Comic Sans MS" pitchFamily="66" charset="0"/>
            </a:endParaRPr>
          </a:p>
          <a:p>
            <a:r>
              <a:rPr lang="fr-FR" sz="1400" b="1" dirty="0" smtClean="0">
                <a:latin typeface="Comic Sans MS" pitchFamily="66" charset="0"/>
              </a:rPr>
              <a:t>Plongée :11 Plongées prévues sur la durée du séjour</a:t>
            </a:r>
            <a:endParaRPr lang="fr-FR" sz="1400" dirty="0" smtClean="0">
              <a:latin typeface="Comic Sans MS" pitchFamily="66" charset="0"/>
            </a:endParaRPr>
          </a:p>
          <a:p>
            <a:r>
              <a:rPr lang="fr-FR" sz="1400" b="1" dirty="0" smtClean="0">
                <a:latin typeface="Comic Sans MS" pitchFamily="66" charset="0"/>
              </a:rPr>
              <a:t> </a:t>
            </a:r>
            <a:endParaRPr lang="fr-FR" sz="1400" dirty="0" smtClean="0">
              <a:latin typeface="Comic Sans MS" pitchFamily="66" charset="0"/>
            </a:endParaRPr>
          </a:p>
          <a:p>
            <a:r>
              <a:rPr lang="fr-FR" sz="1400" b="1" dirty="0" smtClean="0">
                <a:latin typeface="Comic Sans MS" pitchFamily="66" charset="0"/>
              </a:rPr>
              <a:t>Encadrement :100 % CALP avec des moniteurs que vous entendez tous les vendredis soirs au bord de la piscine</a:t>
            </a:r>
            <a:endParaRPr lang="fr-FR" sz="1400" dirty="0" smtClean="0">
              <a:latin typeface="Comic Sans MS" pitchFamily="66" charset="0"/>
            </a:endParaRPr>
          </a:p>
          <a:p>
            <a:r>
              <a:rPr lang="fr-FR" sz="1400" b="1" dirty="0" smtClean="0">
                <a:latin typeface="Comic Sans MS" pitchFamily="66" charset="0"/>
              </a:rPr>
              <a:t>Le prix : Hors Transport (compte tenu de tarifs SNCF non prévisibles…)</a:t>
            </a:r>
            <a:endParaRPr lang="fr-FR" sz="1400" dirty="0" smtClean="0">
              <a:latin typeface="Comic Sans MS" pitchFamily="66" charset="0"/>
            </a:endParaRPr>
          </a:p>
          <a:p>
            <a:r>
              <a:rPr lang="fr-FR" sz="1400" b="1" dirty="0" smtClean="0">
                <a:latin typeface="Comic Sans MS" pitchFamily="66" charset="0"/>
              </a:rPr>
              <a:t>		Préparation du niveau 2 ou 3 : 	670 euros</a:t>
            </a:r>
            <a:endParaRPr lang="fr-FR" sz="1400" dirty="0" smtClean="0">
              <a:latin typeface="Comic Sans MS" pitchFamily="66" charset="0"/>
            </a:endParaRPr>
          </a:p>
          <a:p>
            <a:r>
              <a:rPr lang="fr-FR" sz="1400" b="1" dirty="0" smtClean="0">
                <a:latin typeface="Comic Sans MS" pitchFamily="66" charset="0"/>
              </a:rPr>
              <a:t>		Stage de préparation niveau 4		750 euros</a:t>
            </a:r>
            <a:endParaRPr lang="fr-FR" sz="1400" dirty="0" smtClean="0">
              <a:latin typeface="Comic Sans MS" pitchFamily="66" charset="0"/>
            </a:endParaRPr>
          </a:p>
          <a:p>
            <a:r>
              <a:rPr lang="fr-FR" sz="1400" b="1" dirty="0" smtClean="0">
                <a:latin typeface="Comic Sans MS" pitchFamily="66" charset="0"/>
              </a:rPr>
              <a:t>		Autonomes (sans encadrement) 	570 euros</a:t>
            </a:r>
            <a:endParaRPr lang="fr-FR" sz="1400" dirty="0" smtClean="0">
              <a:latin typeface="Comic Sans MS" pitchFamily="66" charset="0"/>
            </a:endParaRPr>
          </a:p>
          <a:p>
            <a:r>
              <a:rPr lang="fr-FR" sz="1400" b="1" dirty="0" smtClean="0">
                <a:latin typeface="Comic Sans MS" pitchFamily="66" charset="0"/>
              </a:rPr>
              <a:t>Eléments administratifs : </a:t>
            </a:r>
            <a:endParaRPr lang="fr-FR" sz="1400" dirty="0" smtClean="0">
              <a:latin typeface="Comic Sans MS" pitchFamily="66" charset="0"/>
            </a:endParaRPr>
          </a:p>
          <a:p>
            <a:pPr lvl="0"/>
            <a:r>
              <a:rPr lang="fr-FR" sz="1400" b="1" dirty="0" smtClean="0">
                <a:latin typeface="Comic Sans MS" pitchFamily="66" charset="0"/>
              </a:rPr>
              <a:t>papiers d’identité, fiche d’inscription, autorisation de soins, autorisation parentale</a:t>
            </a:r>
            <a:endParaRPr lang="fr-FR" sz="1400" dirty="0" smtClean="0">
              <a:latin typeface="Comic Sans MS" pitchFamily="66" charset="0"/>
            </a:endParaRPr>
          </a:p>
          <a:p>
            <a:pPr lvl="0"/>
            <a:r>
              <a:rPr lang="fr-FR" sz="1400" b="1" dirty="0" smtClean="0">
                <a:latin typeface="Comic Sans MS" pitchFamily="66" charset="0"/>
              </a:rPr>
              <a:t>original de la licence, passeport et carnet de plongée</a:t>
            </a:r>
            <a:endParaRPr lang="fr-FR" sz="1400" dirty="0" smtClean="0">
              <a:latin typeface="Comic Sans MS" pitchFamily="66" charset="0"/>
            </a:endParaRPr>
          </a:p>
          <a:p>
            <a:r>
              <a:rPr lang="fr-FR" sz="1400" b="1" dirty="0" smtClean="0">
                <a:latin typeface="Comic Sans MS" pitchFamily="66" charset="0"/>
              </a:rPr>
              <a:t> </a:t>
            </a:r>
            <a:endParaRPr lang="fr-FR" sz="1400" dirty="0" smtClean="0">
              <a:latin typeface="Comic Sans MS" pitchFamily="66" charset="0"/>
            </a:endParaRPr>
          </a:p>
          <a:p>
            <a:r>
              <a:rPr lang="fr-FR" sz="1400" b="1" dirty="0" smtClean="0">
                <a:latin typeface="Comic Sans MS" pitchFamily="66" charset="0"/>
              </a:rPr>
              <a:t>Renseignements et pré inscription : Auprès de Charles, le vendredi soir à la piscine ou au 06 83 27 76 67 ou cfaucheur@free.fr</a:t>
            </a:r>
            <a:endParaRPr lang="fr-FR" sz="1400" dirty="0" smtClean="0">
              <a:latin typeface="Comic Sans MS" pitchFamily="66" charset="0"/>
            </a:endParaRPr>
          </a:p>
          <a:p>
            <a:r>
              <a:rPr lang="fr-FR" sz="1400" b="1" dirty="0" smtClean="0">
                <a:latin typeface="Comic Sans MS" pitchFamily="66" charset="0"/>
              </a:rPr>
              <a:t>Date limite d'inscription au plus tôt.</a:t>
            </a:r>
            <a:endParaRPr lang="fr-FR" sz="1400" dirty="0" smtClean="0">
              <a:latin typeface="Comic Sans MS" pitchFamily="66" charset="0"/>
            </a:endParaRPr>
          </a:p>
          <a:p>
            <a:endParaRPr lang="fr-FR" sz="14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latin typeface="Cooper Black"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113</Words>
  <Application>Microsoft Office PowerPoint</Application>
  <PresentationFormat>Affichage à l'écran (4:3)</PresentationFormat>
  <Paragraphs>40</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Diapositive 1</vt:lpstr>
      <vt:lpstr>Diapositive 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charles</dc:creator>
  <cp:lastModifiedBy>charles</cp:lastModifiedBy>
  <cp:revision>37</cp:revision>
  <dcterms:created xsi:type="dcterms:W3CDTF">2011-11-11T11:56:58Z</dcterms:created>
  <dcterms:modified xsi:type="dcterms:W3CDTF">2015-12-23T22:03:13Z</dcterms:modified>
</cp:coreProperties>
</file>